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Montserrat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ontserrat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7153085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7153085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Popular vs. Rating</a:t>
            </a:r>
            <a:br>
              <a:rPr lang="en"/>
            </a:br>
            <a:r>
              <a:rPr lang="en"/>
              <a:t>This graphs show popular vs rating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 the Left: shows both free and paid but really can only see FREE because so many free apps in this dataset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 the Right: same thing but we isolate </a:t>
            </a:r>
            <a:r>
              <a:rPr lang="en">
                <a:solidFill>
                  <a:schemeClr val="dk1"/>
                </a:solidFill>
              </a:rPr>
              <a:t>Paid Apps. Paid apps tend to not be as popular.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Paid Apps tend to be not popular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both free and paid, most apps are highly rated around 4 - 5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makes me question if there is a bias or some type of </a:t>
            </a:r>
            <a:r>
              <a:rPr lang="en"/>
              <a:t>incentive on certain apps</a:t>
            </a:r>
            <a:r>
              <a:rPr lang="en"/>
              <a:t> for users to post reviews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Such as in a game, getting a free item or coins in exchange for a review.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also found that p</a:t>
            </a:r>
            <a:r>
              <a:rPr lang="en"/>
              <a:t>opular apps have a higher rating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another graph where we were observing Installs vs # of Reviews, we found: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People are less likely to install if they see few to no reviews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Makes sense, because as a consumer an app having no reviews doesn’t necessarily dissuade me from downloading app but it doesn’t make me jump out to go and download it either.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When I see an app with tons of review, even if it it may not seem like I need the app or that the app is for me, I am likely to download it out of hype and curiosity.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e577a61d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be577a61d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Distributions and </a:t>
            </a:r>
            <a:r>
              <a:rPr lang="en"/>
              <a:t>Box Plot of Category_Main and Rating</a:t>
            </a:r>
            <a:br>
              <a:rPr lang="en"/>
            </a:br>
            <a:r>
              <a:rPr lang="en"/>
              <a:t>this breaks down the ratings, this time by genre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Again this tells us that most apps ranked at 4-5 regardless of category ranked highly.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Box plot: Do any apps in certain categories perform really good or really bad?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seems like Dating Apps have the lowest rating on average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Average rating of apps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Average app rating =  4.17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be577a61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be577a61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Installs vs. Price for Paid Apps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were a lot of junk apps priced above $250, categorized under family, lifestyle, and finance genre category variations of apps called "I am rich"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Because of these outliers @ ridiculous prices, we decided to cut the y lim to $50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 popular paid apps installed cost from $0-$10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 Am Rich: a simple piece of software that “displayed a glowing red gem and an icon that, when pressed, displayed the following mantra in large text:”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am rich</a:t>
            </a:r>
            <a:br>
              <a:rPr lang="en"/>
            </a:br>
            <a:r>
              <a:rPr lang="en"/>
              <a:t>I deserve it</a:t>
            </a:r>
            <a:br>
              <a:rPr lang="en"/>
            </a:br>
            <a:r>
              <a:rPr lang="en"/>
              <a:t>I am good,</a:t>
            </a:r>
            <a:br>
              <a:rPr lang="en"/>
            </a:br>
            <a:r>
              <a:rPr lang="en"/>
              <a:t>healthy &amp; successful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be577a61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be577a61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vs size by genre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 we used facet_wrap which is great because it enables us to create small multiple charts easily and effectively. This provides a clearer picture.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of things we were questioning was does size impact the app rating or number of installs?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found that: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Game and Family Category Apps seem to have higher downloads and size. Both genres also seem to have a number of apps that are quite large in size as well.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Shopping, Tools, and New and Magazines genres tend to be smallest in size of apps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Most top rated apps are optimally sized between ~2MB to ~40MB - neither too light nor too heavy.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be577a61d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be577a61d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distribution of App Size in Bytes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apps are small in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more be interpreted from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Distribution, bus motivation do smaller apps garner more 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be577a61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be577a61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 Density Chart</a:t>
            </a:r>
            <a:br>
              <a:rPr lang="en"/>
            </a:br>
            <a:r>
              <a:rPr lang="en"/>
              <a:t>Most apps rated 4 or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Delete?? Honestly it says the same shit as the previous slide for Popular vs Rating.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be577a61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be577a61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Installs vs Reviews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are less likely to install if they see few to no reviews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sense, because an app having no reviews doesn’t necessarily dissuade me from downloading app but it doesn’t make me jump out to go and download it either.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see an app with tons of review, even if it it may not seem like I need the app or that the app is for me, I am likely to download it out of hype and curiosity.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be577a61d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be577a61d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apps are in the family genre, f</a:t>
            </a:r>
            <a:r>
              <a:rPr lang="en"/>
              <a:t>ollowed by game genre apps.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Dating, book and reference, and video players genres have the least amount of 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more to be said about this? I just like that it is colorful and pretty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be577a61d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be577a61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Free Versus Paid 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are free and can see breakdown by genre by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really telling us much more than the previous slide?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DELETE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be577a61d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be577a61d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'Paid Apps vs Updates'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apps are not supported anymore → ask ken for clarity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5204ec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5204ec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Companies </a:t>
            </a:r>
            <a:r>
              <a:rPr lang="en"/>
              <a:t>nowadays</a:t>
            </a:r>
            <a:r>
              <a:rPr lang="en"/>
              <a:t> are making smaller / more compressed sized apps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are we </a:t>
            </a:r>
            <a:r>
              <a:rPr lang="en"/>
              <a:t>delegating</a:t>
            </a:r>
            <a:r>
              <a:rPr lang="en"/>
              <a:t> our resources the most efficient way to make profit?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Ex. Facebook lite → FB is developing 2 apps, is this a good business model??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Dataset → Kaggle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be577a61d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be577a61d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'All Apps vs Upates'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for clarity 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e577a61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e577a61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 Each Content Rating</a:t>
            </a:r>
            <a:br>
              <a:rPr lang="en"/>
            </a:br>
            <a:r>
              <a:rPr lang="en"/>
              <a:t>Too similar to previous graph may delete.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be577a61d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be577a61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Recently Supported vs Number of Downloads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not matter if updated frequently?? Ask ken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a7153085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a7153085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versus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tabulation of 2 categorical data, you can see that Paid Apps tend to not be "popular"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Free apps seem to be evenly distributed between "popular" and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 take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be577a61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be577a61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Installs versus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Installs is Categorical data, it is not in 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interpret?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a5204ec9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a5204ec9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transforming the datas these are the graphs we made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Dating apps had the lowest…</a:t>
            </a:r>
            <a:br>
              <a:rPr lang="en"/>
            </a:br>
            <a:r>
              <a:rPr lang="en"/>
              <a:t>Whatever we found interesting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be577a6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be577a6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be577a6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be577a6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5204ec9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5204ec9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is popular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Missing: RMSE</a:t>
            </a:r>
            <a:br>
              <a:rPr lang="en"/>
            </a:br>
            <a:r>
              <a:rPr lang="en"/>
              <a:t>Check with test data, overfitting??</a:t>
            </a:r>
            <a:br>
              <a:rPr lang="en"/>
            </a:br>
            <a:r>
              <a:rPr lang="en"/>
              <a:t>test/train</a:t>
            </a:r>
            <a:br>
              <a:rPr lang="en"/>
            </a:br>
            <a:br>
              <a:rPr lang="en"/>
            </a:br>
            <a:r>
              <a:rPr lang="en"/>
              <a:t>We have low low low coefficient because the numbers we are dealing with are really big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output are also at the extremes of 0 and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can’t use linear models we want logistic model, classification type of regresions, random forest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a8302ac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a8302ac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5204ec9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a5204ec9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between free vs paid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free apps have microtransactions that require payment so this dataset does not account for that something something </a:t>
            </a:r>
            <a:r>
              <a:rPr lang="en"/>
              <a:t>more</a:t>
            </a:r>
            <a:r>
              <a:rPr lang="en"/>
              <a:t> comprehensive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think these are significant factors that should be separate in different data frames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a8302ac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a8302ac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8302ac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a8302ac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a8302ac9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a8302ac9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a8302ac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a8302ac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a5204ec9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a5204ec9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model</a:t>
            </a:r>
            <a:br>
              <a:rPr lang="en"/>
            </a:br>
            <a:r>
              <a:rPr lang="en"/>
              <a:t>Might not work due to being only for linear model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a8302ac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a8302ac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a8302ac9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a8302ac9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a8302ac9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a8302ac9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a8302ac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a8302ac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a8302ac9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a8302ac9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a74385b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a74385b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Initial app vs additional download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bf348c7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bf348c7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a5204ec9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a5204ec9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ELASTINET</a:t>
            </a:r>
            <a:br>
              <a:rPr lang="en"/>
            </a:br>
            <a:r>
              <a:rPr lang="en"/>
              <a:t>Between ridge and lasso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a5204ec9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a5204ec9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Inconclusive!!!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bigger the app the more popular it is</a:t>
            </a:r>
            <a:br>
              <a:rPr lang="en"/>
            </a:br>
            <a:r>
              <a:rPr lang="en"/>
              <a:t>More functions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people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bf348c7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6bf348c7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bf348c7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bf348c7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bf348c7a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bf348c7a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bf348c7a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bf348c7a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bf347b2f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bf347b2f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8302ac9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8302ac9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a5204ec9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a5204ec9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main take top 19 categories and put all in an other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first genre, categorize that and see which genre is weighed the heaviest.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Bytes → we converted everything to uniform measurement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Review, cleanup</a:t>
            </a:r>
            <a:br>
              <a:rPr lang="en"/>
            </a:br>
            <a:br>
              <a:rPr lang="en"/>
            </a:br>
            <a:r>
              <a:rPr lang="en"/>
              <a:t>After we cleanup data then we can do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genres there are multiple we are just taking the first one the most dominant genre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be577a61d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be577a61d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Apps sorted by Installs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dependent variable: installs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selected a 1 million download count. That is what we deemed as popular. This is the distribution of our dataset.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Like Ranjith said earlier, one of our motivations for this project was to try and understand if the size of an app has an effect on popularity of an app.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Companies nowadays are making smaller / more compressed sized apps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a715308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a715308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Jitter Graph: </a:t>
            </a:r>
            <a:r>
              <a:rPr lang="en"/>
              <a:t>Apps and their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 of applications in this store are free (They account for ~93.1% in this dataset)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</a:t>
            </a:r>
            <a:r>
              <a:rPr lang="en"/>
              <a:t>ost apps are also concentrated in smaller sizes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found that most top rated apps are optimally sized between ~2MB to ~40MB, neither too light nor too heavy.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 bulky apps (which we consider &gt; 50 MB) belong to the Game and Family category. Will talk about this more when we compare apps by genre category.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Again, we are under the assumption that free is free, and this dataset doesn’t take into account free apps that may have microtransaction/payments within them.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7153085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a7153085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Jitter Graph Content Rating Distribution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Ignoring the N/A, it seems that most apps are geared towards teens and older.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a lot of apps in the N/A category so maybe content rating might not the ratings too much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Though from our findings it seems like Mature applications ,look like they get lower rating than other.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1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354000" y="4010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Ranjith Kankanala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Ken Yeh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Theresa Keh</a:t>
            </a:r>
            <a:endParaRPr sz="1500"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687" y="645925"/>
            <a:ext cx="5980626" cy="336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vs. Rating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346250" y="3961675"/>
            <a:ext cx="64515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Paid Apps tend to be not popular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Popular apps have a higher rating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both free and paid apps, most are highly around 4-5</a:t>
            </a:r>
            <a:endParaRPr sz="1400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1238"/>
            <a:ext cx="4607801" cy="2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075" y="964525"/>
            <a:ext cx="4499926" cy="27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Distribution and </a:t>
            </a:r>
            <a:br>
              <a:rPr lang="en"/>
            </a:br>
            <a:r>
              <a:rPr lang="en"/>
              <a:t>Category_Main and Ratings relationship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627050" y="1601450"/>
            <a:ext cx="3663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Dating Apps have the lowest rating on average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Average rating of apps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Average app rating =  4.17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479" y="1656326"/>
            <a:ext cx="4705547" cy="29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613" y="2822625"/>
            <a:ext cx="2974787" cy="17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Installs versus Price for Paid Apps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0" y="1470650"/>
            <a:ext cx="3922200" cy="28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were a lot of junk apps priced above $250, categorized under family and lifestyle variations of apps called "I am rich"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Outliers so we decided t o cut the y lim to $50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popular paid apps installed cost from $0-$10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expensive apps were Medical </a:t>
            </a:r>
            <a:endParaRPr sz="1400"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400" y="1203100"/>
            <a:ext cx="5101599" cy="313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052550" y="255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versus Size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225125" y="1496475"/>
            <a:ext cx="2796900" cy="3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Family and Game apps have the highest market prevalence. 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Shopping, Tools, and New and Magazines genres tend to be smallest in size of apps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top rated apps are optimally sized between ~2MB to ~40MB - neither too light nor too heavy.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75" y="897720"/>
            <a:ext cx="5881625" cy="424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more be interpreted from this?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732975" y="1567550"/>
            <a:ext cx="3239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Apps are under 25 MB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425" y="1567550"/>
            <a:ext cx="4572174" cy="27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1177038" y="359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Distribution</a:t>
            </a:r>
            <a:endParaRPr/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964400" y="1404325"/>
            <a:ext cx="2421600" cy="30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apps are in the 4 to 5 Stars ratings range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800" y="1353550"/>
            <a:ext cx="5198376" cy="31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Installs vs Reviews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50000" y="1438150"/>
            <a:ext cx="3956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850" y="1493875"/>
            <a:ext cx="4422325" cy="27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in Each Category Main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800" y="1745675"/>
            <a:ext cx="4056750" cy="25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Delete??</a:t>
            </a:r>
            <a:endParaRPr/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720" y="1798238"/>
            <a:ext cx="3860331" cy="24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ask ken for clarity</a:t>
            </a:r>
            <a:endParaRPr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67548"/>
            <a:ext cx="4364050" cy="261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004700"/>
            <a:ext cx="3926100" cy="3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Profitability is dictated by number of downloads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What drives app downloads?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Projecting the number of downloads can help us raise advertisement revenue for free apps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Are customers more attracted to leaner more compact apps? Should companies invest in “lite” version of Apps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700" y="621689"/>
            <a:ext cx="3033975" cy="39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00" y="3858275"/>
            <a:ext cx="1586200" cy="9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242" y="3985617"/>
            <a:ext cx="731850" cy="7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2459875" y="4129950"/>
            <a:ext cx="84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versus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ask ken for clarity</a:t>
            </a:r>
            <a:endParaRPr/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650" y="1508425"/>
            <a:ext cx="4490175" cy="2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Delete??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503" y="1528100"/>
            <a:ext cx="4575797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→ ask ken for clarity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750" y="1530301"/>
            <a:ext cx="4378251" cy="26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Delete??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500" y="1523375"/>
            <a:ext cx="4860375" cy="29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→ ask ken for clarity</a:t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575" y="1341700"/>
            <a:ext cx="4434025" cy="27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plots and findings after transformation</a:t>
            </a:r>
            <a:endParaRPr/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1297500" y="410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Expensive Apps in our Dataset</a:t>
            </a:r>
            <a:endParaRPr/>
          </a:p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150" y="1023650"/>
            <a:ext cx="6685228" cy="366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10944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Reviewed Apps in our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350" y="1307850"/>
            <a:ext cx="6965668" cy="3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Model (has bytes)</a:t>
            </a:r>
            <a:endParaRPr/>
          </a:p>
        </p:txBody>
      </p:sp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756075" y="1548150"/>
            <a:ext cx="18495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Book and Reference is the reference group for Category_main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Everyone 10+ is the reference group for content rating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250" y="1548150"/>
            <a:ext cx="5710300" cy="25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75" y="349788"/>
            <a:ext cx="56578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37663"/>
            <a:ext cx="57912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073875" y="329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Free/Paid Apps; Size of apps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073875" y="1014725"/>
            <a:ext cx="36864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We believe the type of App (Free/ paid) is a significant factor: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Cambria"/>
              <a:buAutoNum type="arabicPeriod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Free apps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AutoNum type="arabicPeriod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Paid apps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AutoNum type="arabicPeriod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Apps that displays size info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000" y="1014737"/>
            <a:ext cx="4247151" cy="21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650" y="3738953"/>
            <a:ext cx="4153502" cy="111702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5958675" y="3282525"/>
            <a:ext cx="1573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Size</a:t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Regression Model (free apps)</a:t>
            </a:r>
            <a:endParaRPr/>
          </a:p>
        </p:txBody>
      </p:sp>
      <p:sp>
        <p:nvSpPr>
          <p:cNvPr id="344" name="Google Shape;344;p42"/>
          <p:cNvSpPr txBox="1"/>
          <p:nvPr>
            <p:ph idx="1" type="body"/>
          </p:nvPr>
        </p:nvSpPr>
        <p:spPr>
          <a:xfrm>
            <a:off x="125925" y="1362000"/>
            <a:ext cx="3105600" cy="32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Book and Reference is the reference group for Category_main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Everyone 10+ is the reference group for content rating</a:t>
            </a:r>
            <a:endParaRPr/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600" y="1446600"/>
            <a:ext cx="5897373" cy="25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1212900" y="410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38" y="410675"/>
            <a:ext cx="56483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238" y="2640213"/>
            <a:ext cx="58007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Regression Model (paid apps)</a:t>
            </a:r>
            <a:endParaRPr/>
          </a:p>
        </p:txBody>
      </p:sp>
      <p:sp>
        <p:nvSpPr>
          <p:cNvPr id="359" name="Google Shape;359;p44"/>
          <p:cNvSpPr txBox="1"/>
          <p:nvPr>
            <p:ph idx="1" type="body"/>
          </p:nvPr>
        </p:nvSpPr>
        <p:spPr>
          <a:xfrm>
            <a:off x="524500" y="2715575"/>
            <a:ext cx="78120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Everyone 10+ is the reference group for content rating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" y="1550150"/>
            <a:ext cx="8506450" cy="10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938" y="527225"/>
            <a:ext cx="56673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013" y="527225"/>
            <a:ext cx="59912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488" y="2910125"/>
            <a:ext cx="566737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Step Method Selection (has bytes)</a:t>
            </a:r>
            <a:endParaRPr/>
          </a:p>
        </p:txBody>
      </p:sp>
      <p:sp>
        <p:nvSpPr>
          <p:cNvPr id="375" name="Google Shape;375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38" y="858600"/>
            <a:ext cx="8561225" cy="12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50" y="2120900"/>
            <a:ext cx="8620449" cy="29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type="title"/>
          </p:nvPr>
        </p:nvSpPr>
        <p:spPr>
          <a:xfrm>
            <a:off x="789925" y="414525"/>
            <a:ext cx="3363900" cy="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Forward Step</a:t>
            </a:r>
            <a:endParaRPr/>
          </a:p>
        </p:txBody>
      </p:sp>
      <p:sp>
        <p:nvSpPr>
          <p:cNvPr id="383" name="Google Shape;383;p47"/>
          <p:cNvSpPr txBox="1"/>
          <p:nvPr>
            <p:ph idx="1" type="body"/>
          </p:nvPr>
        </p:nvSpPr>
        <p:spPr>
          <a:xfrm>
            <a:off x="4805100" y="1531250"/>
            <a:ext cx="40860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Without Step forward selection: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Accuracy 70%, False Positive rate 32%</a:t>
            </a:r>
            <a:endParaRPr/>
          </a:p>
        </p:txBody>
      </p:sp>
      <p:pic>
        <p:nvPicPr>
          <p:cNvPr id="384" name="Google Shape;3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5" y="1364319"/>
            <a:ext cx="4448474" cy="1137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99" y="3367713"/>
            <a:ext cx="4315700" cy="111103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/>
        </p:nvSpPr>
        <p:spPr>
          <a:xfrm>
            <a:off x="4805100" y="3104700"/>
            <a:ext cx="3883200" cy="1576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Without Step forward selection: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Accuracy 73.2%, False Positive rate 34%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Step Method Selection (free apps)</a:t>
            </a:r>
            <a:endParaRPr/>
          </a:p>
        </p:txBody>
      </p:sp>
      <p:sp>
        <p:nvSpPr>
          <p:cNvPr id="392" name="Google Shape;392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50" y="1029725"/>
            <a:ext cx="7290951" cy="7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3" y="1895200"/>
            <a:ext cx="8489067" cy="2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/>
          <p:nvPr>
            <p:ph type="title"/>
          </p:nvPr>
        </p:nvSpPr>
        <p:spPr>
          <a:xfrm>
            <a:off x="502300" y="175100"/>
            <a:ext cx="34104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Forward Step</a:t>
            </a:r>
            <a:endParaRPr/>
          </a:p>
        </p:txBody>
      </p:sp>
      <p:sp>
        <p:nvSpPr>
          <p:cNvPr id="400" name="Google Shape;400;p49"/>
          <p:cNvSpPr txBox="1"/>
          <p:nvPr>
            <p:ph idx="1" type="body"/>
          </p:nvPr>
        </p:nvSpPr>
        <p:spPr>
          <a:xfrm>
            <a:off x="5794900" y="1102400"/>
            <a:ext cx="2541600" cy="3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Without Step forward selection: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69%, False Positive rate 62%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Without Step forward selection: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60%, False Positive rate 53%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2400"/>
            <a:ext cx="5472551" cy="14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75" y="3070564"/>
            <a:ext cx="5137000" cy="140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Step Method Selection (paid apps)</a:t>
            </a:r>
            <a:endParaRPr/>
          </a:p>
        </p:txBody>
      </p:sp>
      <p:sp>
        <p:nvSpPr>
          <p:cNvPr id="408" name="Google Shape;408;p50"/>
          <p:cNvSpPr txBox="1"/>
          <p:nvPr>
            <p:ph idx="1" type="body"/>
          </p:nvPr>
        </p:nvSpPr>
        <p:spPr>
          <a:xfrm>
            <a:off x="1052550" y="16022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88" y="1035523"/>
            <a:ext cx="7273624" cy="10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350" y="2268703"/>
            <a:ext cx="7153299" cy="23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5693400" y="1307850"/>
            <a:ext cx="2643000" cy="31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Without Step forward selection: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96%, False Positive rate 0%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Without Step forward selection: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94%, False Positive rate .3%</a:t>
            </a:r>
            <a:endParaRPr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50" y="1218299"/>
            <a:ext cx="5200100" cy="13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50" y="3359725"/>
            <a:ext cx="5200100" cy="14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122650" y="408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Assumptions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122650" y="1179650"/>
            <a:ext cx="3561900" cy="3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Free apps are actually free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Size of the apps are fixed, no additional files post installation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425" y="1127875"/>
            <a:ext cx="3561899" cy="288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11882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3 - Predicting the app rating using category, reviews and type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idx="1" type="body"/>
          </p:nvPr>
        </p:nvSpPr>
        <p:spPr>
          <a:xfrm>
            <a:off x="1282925" y="635025"/>
            <a:ext cx="394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Checking if Reviews are related to downloads?</a:t>
            </a:r>
            <a:endParaRPr/>
          </a:p>
        </p:txBody>
      </p:sp>
      <p:pic>
        <p:nvPicPr>
          <p:cNvPr id="429" name="Google Shape;4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50" y="2147038"/>
            <a:ext cx="4235501" cy="15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600" y="1453525"/>
            <a:ext cx="2472047" cy="29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4"/>
          <p:cNvSpPr txBox="1"/>
          <p:nvPr>
            <p:ph idx="1" type="body"/>
          </p:nvPr>
        </p:nvSpPr>
        <p:spPr>
          <a:xfrm>
            <a:off x="1297500" y="751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Making dummy data and removing predictors with zero variance.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Checking for variables with zero variance.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Splitting into train and test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Randomforest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400" y="1933075"/>
            <a:ext cx="5803199" cy="28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451" y="248387"/>
            <a:ext cx="5565175" cy="455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0" y="1162156"/>
            <a:ext cx="8282074" cy="294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00" y="103425"/>
            <a:ext cx="5991976" cy="49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351" y="183825"/>
            <a:ext cx="6882650" cy="46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Findings</a:t>
            </a:r>
            <a:endParaRPr/>
          </a:p>
        </p:txBody>
      </p:sp>
      <p:sp>
        <p:nvSpPr>
          <p:cNvPr id="471" name="Google Shape;471;p5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From our logistic regressions, bytes have a positive correlation with positive correlation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Memory storage is only getting cheaper as time goes 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Instead of developing more compacted apps, companies should just focus on adding more features and services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For Apps with bytes info, we’ve concluded rating and shopping apps are  big driver of download. Paid and Medical apps are </a:t>
            </a:r>
            <a:r>
              <a:rPr lang="en"/>
              <a:t>deterrents</a:t>
            </a:r>
            <a:r>
              <a:rPr lang="en"/>
              <a:t> of download.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Paid Apps, Gaming and Photography are big drivers of download. Video players and News and Magazines </a:t>
            </a:r>
            <a:r>
              <a:rPr lang="en"/>
              <a:t>are deterrents of download.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Free apps, Shopping and Photography are big drivers of download. Medical and Business are </a:t>
            </a:r>
            <a:r>
              <a:rPr lang="en"/>
              <a:t>deterrents of download.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in Our Original Dataset</a:t>
            </a:r>
            <a:endParaRPr/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 Name: Character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Rating: Numeric, 0 to 5 stars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Reviews: Numeric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Size: Numeric in mB/kB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Installs: Categorical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Type: Free/paid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Price: in US Dollars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Content Rating: Categorical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Genre: Character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Updated: in Month, Date, Year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 Version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Android Version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Our Feature transformations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931950"/>
            <a:ext cx="30375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Popular (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Dependent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 variable derived from number of installs)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Category Main ( Factor Lump the top 8 Categories and lump everything else in Other)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Genre_Main (assigning a primary Genre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Bytes ( Transformed kb and mb into bytes)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Poor Data 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Scraping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 lead to a lot NaN for Ratings. Converted all NaN to 0’s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200" y="1644425"/>
            <a:ext cx="3471275" cy="1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Installs Distribution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480900" y="1567550"/>
            <a:ext cx="3600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Installs is one of our dependent variables.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deemed 1 million download count as “popular”</a:t>
            </a:r>
            <a:endParaRPr sz="1500"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925" y="1388775"/>
            <a:ext cx="4988225" cy="31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Jitter Graph: Apps and their Size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293875" y="1412400"/>
            <a:ext cx="3867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Most of application in this store are free (~93.1%)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Most apps are under 25 MB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602" y="1497125"/>
            <a:ext cx="4717199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75" y="2467200"/>
            <a:ext cx="3422400" cy="20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889525" y="386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Jitter Graph Content Rating Distribution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350725" y="1369200"/>
            <a:ext cx="360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Ignoring the N/A, it seems that most apps are geared towards teens and older.</a:t>
            </a:r>
            <a:br>
              <a:rPr lang="en" sz="1500">
                <a:latin typeface="Cambria"/>
                <a:ea typeface="Cambria"/>
                <a:cs typeface="Cambria"/>
                <a:sym typeface="Cambria"/>
              </a:rPr>
            </a:b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There are a lot of apps in the N/A category so maybe content rating might not the ratings too much.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350" y="1369200"/>
            <a:ext cx="4934650" cy="30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